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Average-regular.fnt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font" Target="fonts/Oswald-bold.fntdata"/><Relationship Id="rId12" Type="http://schemas.openxmlformats.org/officeDocument/2006/relationships/slide" Target="slides/slide8.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a:solidFill>
            <a:schemeClr val="lt1"/>
          </a:solidFill>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5.png"/><Relationship Id="rId4" Type="http://schemas.openxmlformats.org/officeDocument/2006/relationships/image" Target="../media/image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rPr lang="en"/>
              <a:t>Group 6</a:t>
            </a:r>
          </a:p>
          <a:p>
            <a:pPr lvl="0">
              <a:spcBef>
                <a:spcPts val="0"/>
              </a:spcBef>
              <a:buNone/>
            </a:pPr>
            <a:r>
              <a:rPr lang="en"/>
              <a:t>DMT-V</a:t>
            </a:r>
          </a:p>
        </p:txBody>
      </p:sp>
      <p:sp>
        <p:nvSpPr>
          <p:cNvPr id="60" name="Shape 60"/>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Subsystems </a:t>
            </a:r>
            <a:r>
              <a:rPr lang="en" sz="1400"/>
              <a:t>(continued)</a:t>
            </a:r>
          </a:p>
        </p:txBody>
      </p:sp>
      <p:sp>
        <p:nvSpPr>
          <p:cNvPr id="122" name="Shape 12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500"/>
              <a:t>Item Database</a:t>
            </a:r>
            <a:r>
              <a:rPr lang="en" sz="1500"/>
              <a:t> - Matthew</a:t>
            </a:r>
          </a:p>
          <a:p>
            <a:pPr lvl="0" rtl="0">
              <a:spcBef>
                <a:spcPts val="0"/>
              </a:spcBef>
              <a:spcAft>
                <a:spcPts val="0"/>
              </a:spcAft>
              <a:buNone/>
            </a:pPr>
            <a:r>
              <a:rPr lang="en" sz="1500"/>
              <a:t>Description: A structured list to hold information on all items in the game.</a:t>
            </a:r>
          </a:p>
          <a:p>
            <a:pPr lvl="0" rtl="0">
              <a:spcBef>
                <a:spcPts val="0"/>
              </a:spcBef>
              <a:spcAft>
                <a:spcPts val="0"/>
              </a:spcAft>
              <a:buNone/>
            </a:pPr>
            <a:r>
              <a:t/>
            </a:r>
            <a:endParaRPr b="1" sz="1500"/>
          </a:p>
          <a:p>
            <a:pPr lvl="0" rtl="0">
              <a:spcBef>
                <a:spcPts val="0"/>
              </a:spcBef>
              <a:spcAft>
                <a:spcPts val="0"/>
              </a:spcAft>
              <a:buNone/>
            </a:pPr>
            <a:r>
              <a:rPr b="1" lang="en" sz="1500"/>
              <a:t>Player Character</a:t>
            </a:r>
            <a:r>
              <a:rPr lang="en" sz="1500"/>
              <a:t> - Timothy</a:t>
            </a:r>
          </a:p>
          <a:p>
            <a:pPr lvl="0" rtl="0">
              <a:spcBef>
                <a:spcPts val="0"/>
              </a:spcBef>
              <a:spcAft>
                <a:spcPts val="0"/>
              </a:spcAft>
              <a:buNone/>
            </a:pPr>
            <a:r>
              <a:rPr lang="en" sz="1500"/>
              <a:t>Description: The character that the user interacts with using the UI.  This includes the inventory, equipment, and skills.</a:t>
            </a:r>
          </a:p>
          <a:p>
            <a:pPr lvl="0" rtl="0">
              <a:spcBef>
                <a:spcPts val="0"/>
              </a:spcBef>
              <a:spcAft>
                <a:spcPts val="0"/>
              </a:spcAft>
              <a:buNone/>
            </a:pPr>
            <a:r>
              <a:t/>
            </a:r>
            <a:endParaRPr sz="1500"/>
          </a:p>
          <a:p>
            <a:pPr lvl="0" rtl="0">
              <a:spcBef>
                <a:spcPts val="0"/>
              </a:spcBef>
              <a:spcAft>
                <a:spcPts val="0"/>
              </a:spcAft>
              <a:buNone/>
            </a:pPr>
            <a:r>
              <a:rPr b="1" lang="en" sz="1500"/>
              <a:t>Non-Player Character</a:t>
            </a:r>
            <a:r>
              <a:rPr lang="en" sz="1500"/>
              <a:t> - Timothy</a:t>
            </a:r>
          </a:p>
          <a:p>
            <a:pPr lvl="0" rtl="0">
              <a:spcBef>
                <a:spcPts val="0"/>
              </a:spcBef>
              <a:spcAft>
                <a:spcPts val="0"/>
              </a:spcAft>
              <a:buNone/>
            </a:pPr>
            <a:r>
              <a:rPr lang="en" sz="1500"/>
              <a:t>Description: All AI controlled characters within the game.</a:t>
            </a:r>
          </a:p>
          <a:p>
            <a:pPr lvl="0" rtl="0">
              <a:spcBef>
                <a:spcPts val="0"/>
              </a:spcBef>
              <a:spcAft>
                <a:spcPts val="0"/>
              </a:spcAft>
              <a:buNone/>
            </a:pPr>
            <a:r>
              <a:t/>
            </a:r>
            <a:endParaRPr sz="1500"/>
          </a:p>
          <a:p>
            <a:pPr lvl="0" rtl="0">
              <a:spcBef>
                <a:spcPts val="0"/>
              </a:spcBef>
              <a:spcAft>
                <a:spcPts val="0"/>
              </a:spcAft>
              <a:buNone/>
            </a:pPr>
            <a:r>
              <a:rPr b="1" lang="en" sz="1500"/>
              <a:t>Game State</a:t>
            </a:r>
            <a:r>
              <a:rPr lang="en" sz="1500"/>
              <a:t> - David</a:t>
            </a:r>
          </a:p>
          <a:p>
            <a:pPr lvl="0" rtl="0">
              <a:spcBef>
                <a:spcPts val="0"/>
              </a:spcBef>
              <a:spcAft>
                <a:spcPts val="0"/>
              </a:spcAft>
              <a:buNone/>
            </a:pPr>
            <a:r>
              <a:rPr lang="en" sz="1500"/>
              <a:t>Description: Holds a record of all important conditions in the game. It will be used to </a:t>
            </a:r>
            <a:r>
              <a:rPr lang="en" sz="1500"/>
              <a:t>facilitate</a:t>
            </a:r>
            <a:r>
              <a:rPr lang="en" sz="1500"/>
              <a:t> coordinating multiplayer over internet or LAN.</a:t>
            </a:r>
          </a:p>
          <a:p>
            <a:pPr lvl="0">
              <a:spcBef>
                <a:spcPts val="0"/>
              </a:spcBef>
              <a:spcAft>
                <a:spcPts val="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Risks and Feasibility</a:t>
            </a:r>
          </a:p>
        </p:txBody>
      </p:sp>
      <p:sp>
        <p:nvSpPr>
          <p:cNvPr id="128" name="Shape 12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lang="en"/>
              <a:t>Problem</a:t>
            </a:r>
            <a:r>
              <a:rPr lang="en"/>
              <a:t> </a:t>
            </a:r>
          </a:p>
          <a:p>
            <a:pPr lvl="0" rtl="0">
              <a:spcBef>
                <a:spcPts val="0"/>
              </a:spcBef>
              <a:buNone/>
            </a:pPr>
            <a:r>
              <a:rPr lang="en"/>
              <a:t>No one in the group has experience making a full video game. This makes it difficult to assess how much can be accomplished in the given time.</a:t>
            </a:r>
          </a:p>
          <a:p>
            <a:pPr indent="0" lvl="0" marL="0" rtl="0">
              <a:spcBef>
                <a:spcPts val="0"/>
              </a:spcBef>
              <a:buNone/>
            </a:pPr>
            <a:r>
              <a:t/>
            </a:r>
            <a:endParaRPr/>
          </a:p>
          <a:p>
            <a:pPr indent="0" lvl="0" marL="0" rtl="0">
              <a:spcBef>
                <a:spcPts val="0"/>
              </a:spcBef>
              <a:buNone/>
            </a:pPr>
            <a:r>
              <a:rPr b="1" lang="en"/>
              <a:t>Solution</a:t>
            </a:r>
          </a:p>
          <a:p>
            <a:pPr indent="0" lvl="0" marL="0" rtl="0">
              <a:spcBef>
                <a:spcPts val="0"/>
              </a:spcBef>
              <a:buNone/>
            </a:pPr>
            <a:r>
              <a:rPr lang="en"/>
              <a:t>Learning more about video game development from the beginning will help solve problems that may arise due to our lack of experience.</a:t>
            </a:r>
          </a:p>
          <a:p>
            <a:pPr lvl="0" marR="0" rtl="0" algn="l">
              <a:lnSpc>
                <a:spcPct val="115000"/>
              </a:lnSpc>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Risks and Feasibility </a:t>
            </a:r>
            <a:r>
              <a:rPr lang="en" sz="1400"/>
              <a:t>(continued)</a:t>
            </a:r>
          </a:p>
        </p:txBody>
      </p:sp>
      <p:sp>
        <p:nvSpPr>
          <p:cNvPr id="134" name="Shape 13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lang="en"/>
              <a:t>Problem</a:t>
            </a:r>
          </a:p>
          <a:p>
            <a:pPr lvl="0" rtl="0">
              <a:spcBef>
                <a:spcPts val="0"/>
              </a:spcBef>
              <a:buNone/>
            </a:pPr>
            <a:r>
              <a:rPr lang="en"/>
              <a:t>Not all members are experienced with C++, and no member is experienced with Blueprint.</a:t>
            </a:r>
          </a:p>
          <a:p>
            <a:pPr indent="0" lvl="0" marL="0" rtl="0">
              <a:spcBef>
                <a:spcPts val="0"/>
              </a:spcBef>
              <a:buNone/>
            </a:pPr>
            <a:r>
              <a:t/>
            </a:r>
            <a:endParaRPr/>
          </a:p>
          <a:p>
            <a:pPr indent="0" lvl="0" marL="0" rtl="0">
              <a:spcBef>
                <a:spcPts val="0"/>
              </a:spcBef>
              <a:buNone/>
            </a:pPr>
            <a:r>
              <a:rPr b="1" lang="en"/>
              <a:t>Solution</a:t>
            </a:r>
          </a:p>
          <a:p>
            <a:pPr indent="0" lvl="0" marL="0" rtl="0">
              <a:spcBef>
                <a:spcPts val="0"/>
              </a:spcBef>
              <a:buNone/>
            </a:pPr>
            <a:r>
              <a:rPr lang="en"/>
              <a:t>Many tutorials on C++, very good to learn anyway.</a:t>
            </a:r>
          </a:p>
          <a:p>
            <a:pPr indent="0" lvl="0" marL="0" rtl="0">
              <a:spcBef>
                <a:spcPts val="0"/>
              </a:spcBef>
              <a:buNone/>
            </a:pPr>
            <a:r>
              <a:rPr lang="en"/>
              <a:t>Majority of Unreal Engine can be used with C++, so Blueprint can be learned at a slower pace.</a:t>
            </a:r>
          </a:p>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Risks and Feasibility </a:t>
            </a:r>
            <a:r>
              <a:rPr lang="en" sz="1400"/>
              <a:t>(continued)</a:t>
            </a:r>
          </a:p>
        </p:txBody>
      </p:sp>
      <p:sp>
        <p:nvSpPr>
          <p:cNvPr id="140" name="Shape 14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lang="en"/>
              <a:t>Problem</a:t>
            </a:r>
          </a:p>
          <a:p>
            <a:pPr lvl="0" rtl="0">
              <a:spcBef>
                <a:spcPts val="0"/>
              </a:spcBef>
              <a:buNone/>
            </a:pPr>
            <a:r>
              <a:rPr lang="en"/>
              <a:t>Video game development has many different roles (artists, storyboard writers, animators, etc.) that are not fully present in our team full of programmers.</a:t>
            </a:r>
          </a:p>
          <a:p>
            <a:pPr indent="0" lvl="0" marL="0" rtl="0">
              <a:spcBef>
                <a:spcPts val="0"/>
              </a:spcBef>
              <a:buNone/>
            </a:pPr>
            <a:r>
              <a:t/>
            </a:r>
            <a:endParaRPr/>
          </a:p>
          <a:p>
            <a:pPr indent="0" lvl="0" marL="0" rtl="0">
              <a:spcBef>
                <a:spcPts val="0"/>
              </a:spcBef>
              <a:buNone/>
            </a:pPr>
            <a:r>
              <a:rPr b="1" lang="en"/>
              <a:t>Solution</a:t>
            </a:r>
          </a:p>
          <a:p>
            <a:pPr indent="0" lvl="0" marL="0" rtl="0">
              <a:spcBef>
                <a:spcPts val="0"/>
              </a:spcBef>
              <a:buNone/>
            </a:pPr>
            <a:r>
              <a:rPr lang="en"/>
              <a:t>Indie game development is well-supported, with many free assets and other resources.</a:t>
            </a:r>
          </a:p>
          <a:p>
            <a:pPr indent="0" lvl="0" marL="0" rtl="0">
              <a:spcBef>
                <a:spcPts val="0"/>
              </a:spcBef>
              <a:buNone/>
            </a:pPr>
            <a:r>
              <a:rPr lang="en"/>
              <a:t>Development will focus on the gameplay instead of story or art.</a:t>
            </a:r>
          </a:p>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Timeline</a:t>
            </a:r>
          </a:p>
        </p:txBody>
      </p:sp>
      <p:pic>
        <p:nvPicPr>
          <p:cNvPr descr="Untitled.png" id="146" name="Shape 146"/>
          <p:cNvPicPr preferRelativeResize="0"/>
          <p:nvPr/>
        </p:nvPicPr>
        <p:blipFill rotWithShape="1">
          <a:blip r:embed="rId3">
            <a:alphaModFix/>
          </a:blip>
          <a:srcRect b="55851" l="0" r="0" t="0"/>
          <a:stretch/>
        </p:blipFill>
        <p:spPr>
          <a:xfrm>
            <a:off x="616237" y="1688560"/>
            <a:ext cx="7911524" cy="1766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Design Decisions</a:t>
            </a:r>
          </a:p>
        </p:txBody>
      </p:sp>
      <p:sp>
        <p:nvSpPr>
          <p:cNvPr id="152" name="Shape 15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300">
                <a:solidFill>
                  <a:schemeClr val="dk1"/>
                </a:solidFill>
              </a:rPr>
              <a:t>i ) Use a well-established game engine or build backend from scratch. </a:t>
            </a:r>
          </a:p>
          <a:p>
            <a:pPr lvl="0" rtl="0">
              <a:spcBef>
                <a:spcPts val="0"/>
              </a:spcBef>
              <a:spcAft>
                <a:spcPts val="0"/>
              </a:spcAft>
              <a:buClr>
                <a:schemeClr val="dk1"/>
              </a:buClr>
              <a:buSzPct val="91666"/>
              <a:buFont typeface="Arial"/>
              <a:buNone/>
            </a:pPr>
            <a:r>
              <a:t/>
            </a:r>
            <a:endParaRPr sz="1200">
              <a:solidFill>
                <a:schemeClr val="dk1"/>
              </a:solidFill>
            </a:endParaRPr>
          </a:p>
          <a:p>
            <a:pPr lvl="0" rtl="0">
              <a:spcBef>
                <a:spcPts val="0"/>
              </a:spcBef>
              <a:spcAft>
                <a:spcPts val="0"/>
              </a:spcAft>
              <a:buClr>
                <a:schemeClr val="dk1"/>
              </a:buClr>
              <a:buSzPct val="78571"/>
              <a:buFont typeface="Arial"/>
              <a:buNone/>
            </a:pPr>
            <a:r>
              <a:rPr lang="en" sz="1400">
                <a:solidFill>
                  <a:schemeClr val="dk1"/>
                </a:solidFill>
              </a:rPr>
              <a:t>Existing Game Engine (Unreal Engine 4)</a:t>
            </a:r>
          </a:p>
          <a:p>
            <a:pPr indent="387350" lvl="0" rtl="0">
              <a:spcBef>
                <a:spcPts val="0"/>
              </a:spcBef>
              <a:spcAft>
                <a:spcPts val="0"/>
              </a:spcAft>
              <a:buClr>
                <a:schemeClr val="dk1"/>
              </a:buClr>
              <a:buSzPct val="78571"/>
              <a:buFont typeface="Arial"/>
              <a:buNone/>
            </a:pPr>
            <a:r>
              <a:rPr lang="en" sz="1400">
                <a:solidFill>
                  <a:schemeClr val="dk1"/>
                </a:solidFill>
              </a:rPr>
              <a:t>+Overall less time spent coding the backend.</a:t>
            </a:r>
          </a:p>
          <a:p>
            <a:pPr indent="387350" lvl="0" rtl="0">
              <a:spcBef>
                <a:spcPts val="0"/>
              </a:spcBef>
              <a:spcAft>
                <a:spcPts val="0"/>
              </a:spcAft>
              <a:buClr>
                <a:schemeClr val="dk1"/>
              </a:buClr>
              <a:buSzPct val="78571"/>
              <a:buFont typeface="Arial"/>
              <a:buNone/>
            </a:pPr>
            <a:r>
              <a:rPr lang="en" sz="1400">
                <a:solidFill>
                  <a:schemeClr val="dk1"/>
                </a:solidFill>
              </a:rPr>
              <a:t>+Less risks using an established game engine that is known to work.</a:t>
            </a:r>
          </a:p>
          <a:p>
            <a:pPr indent="-69850" lvl="0" marL="457200" rtl="0">
              <a:spcBef>
                <a:spcPts val="0"/>
              </a:spcBef>
              <a:spcAft>
                <a:spcPts val="0"/>
              </a:spcAft>
              <a:buClr>
                <a:schemeClr val="dk1"/>
              </a:buClr>
              <a:buSzPct val="78571"/>
              <a:buFont typeface="Arial"/>
              <a:buNone/>
            </a:pPr>
            <a:r>
              <a:rPr lang="en" sz="1400">
                <a:solidFill>
                  <a:schemeClr val="dk1"/>
                </a:solidFill>
              </a:rPr>
              <a:t>+A standard engine will allow other people to contribute to the open-source project.</a:t>
            </a:r>
          </a:p>
          <a:p>
            <a:pPr indent="387350" lvl="0" rtl="0">
              <a:spcBef>
                <a:spcPts val="0"/>
              </a:spcBef>
              <a:spcAft>
                <a:spcPts val="0"/>
              </a:spcAft>
              <a:buClr>
                <a:schemeClr val="dk1"/>
              </a:buClr>
              <a:buSzPct val="78571"/>
              <a:buFont typeface="Arial"/>
              <a:buNone/>
            </a:pPr>
            <a:r>
              <a:rPr lang="en" sz="1400">
                <a:solidFill>
                  <a:schemeClr val="dk1"/>
                </a:solidFill>
              </a:rPr>
              <a:t>-Learning how to use the game engine will take time.</a:t>
            </a:r>
          </a:p>
          <a:p>
            <a:pPr indent="387350" lvl="0" rtl="0">
              <a:spcBef>
                <a:spcPts val="0"/>
              </a:spcBef>
              <a:spcAft>
                <a:spcPts val="0"/>
              </a:spcAft>
              <a:buClr>
                <a:schemeClr val="dk1"/>
              </a:buClr>
              <a:buSzPct val="78571"/>
              <a:buFont typeface="Arial"/>
              <a:buNone/>
            </a:pPr>
            <a:r>
              <a:t/>
            </a:r>
            <a:endParaRPr sz="1400">
              <a:solidFill>
                <a:schemeClr val="dk1"/>
              </a:solidFill>
            </a:endParaRPr>
          </a:p>
          <a:p>
            <a:pPr lvl="0" rtl="0">
              <a:spcBef>
                <a:spcPts val="0"/>
              </a:spcBef>
              <a:spcAft>
                <a:spcPts val="0"/>
              </a:spcAft>
              <a:buClr>
                <a:schemeClr val="dk1"/>
              </a:buClr>
              <a:buSzPct val="78571"/>
              <a:buFont typeface="Arial"/>
              <a:buNone/>
            </a:pPr>
            <a:r>
              <a:rPr lang="en" sz="1400">
                <a:solidFill>
                  <a:schemeClr val="dk1"/>
                </a:solidFill>
              </a:rPr>
              <a:t>Building Our Own</a:t>
            </a:r>
          </a:p>
          <a:p>
            <a:pPr indent="387350" lvl="0" rtl="0">
              <a:spcBef>
                <a:spcPts val="0"/>
              </a:spcBef>
              <a:spcAft>
                <a:spcPts val="0"/>
              </a:spcAft>
              <a:buClr>
                <a:schemeClr val="dk1"/>
              </a:buClr>
              <a:buSzPct val="78571"/>
              <a:buFont typeface="Arial"/>
              <a:buNone/>
            </a:pPr>
            <a:r>
              <a:rPr lang="en" sz="1400">
                <a:solidFill>
                  <a:schemeClr val="dk1"/>
                </a:solidFill>
              </a:rPr>
              <a:t>+More control over how the game will function.</a:t>
            </a:r>
          </a:p>
          <a:p>
            <a:pPr indent="-69850" lvl="0" marL="457200" rtl="0">
              <a:spcBef>
                <a:spcPts val="0"/>
              </a:spcBef>
              <a:spcAft>
                <a:spcPts val="0"/>
              </a:spcAft>
              <a:buClr>
                <a:schemeClr val="dk1"/>
              </a:buClr>
              <a:buSzPct val="78571"/>
              <a:buFont typeface="Arial"/>
              <a:buNone/>
            </a:pPr>
            <a:r>
              <a:rPr lang="en" sz="1400">
                <a:solidFill>
                  <a:schemeClr val="dk1"/>
                </a:solidFill>
              </a:rPr>
              <a:t>-Problems may arise when attempting to synchronize the game engine with other components. </a:t>
            </a:r>
          </a:p>
          <a:p>
            <a:pPr indent="-69850" lvl="0" marL="457200" rtl="0">
              <a:spcBef>
                <a:spcPts val="0"/>
              </a:spcBef>
              <a:spcAft>
                <a:spcPts val="0"/>
              </a:spcAft>
              <a:buClr>
                <a:schemeClr val="dk1"/>
              </a:buClr>
              <a:buSzPct val="78571"/>
              <a:buFont typeface="Arial"/>
              <a:buNone/>
            </a:pPr>
            <a:r>
              <a:rPr lang="en" sz="1400">
                <a:solidFill>
                  <a:schemeClr val="dk1"/>
                </a:solidFill>
              </a:rPr>
              <a:t>-Planning other parts of the game will need to wait until the engine is fully mapped out.</a:t>
            </a:r>
          </a:p>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Design Decisions </a:t>
            </a:r>
            <a:r>
              <a:rPr lang="en" sz="1400"/>
              <a:t>(continued)</a:t>
            </a:r>
          </a:p>
        </p:txBody>
      </p:sp>
      <p:sp>
        <p:nvSpPr>
          <p:cNvPr id="158" name="Shape 15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400">
                <a:solidFill>
                  <a:schemeClr val="dk1"/>
                </a:solidFill>
              </a:rPr>
              <a:t>ii) Choosing to focus on the gameplay rather than the story.</a:t>
            </a:r>
          </a:p>
          <a:p>
            <a:pPr lvl="0" rtl="0">
              <a:spcBef>
                <a:spcPts val="0"/>
              </a:spcBef>
              <a:spcAft>
                <a:spcPts val="0"/>
              </a:spcAft>
              <a:buNone/>
            </a:pPr>
            <a:r>
              <a:t/>
            </a:r>
            <a:endParaRPr sz="1400">
              <a:solidFill>
                <a:schemeClr val="dk1"/>
              </a:solidFill>
            </a:endParaRPr>
          </a:p>
          <a:p>
            <a:pPr lvl="0" rtl="0">
              <a:spcBef>
                <a:spcPts val="0"/>
              </a:spcBef>
              <a:spcAft>
                <a:spcPts val="0"/>
              </a:spcAft>
              <a:buNone/>
            </a:pPr>
            <a:r>
              <a:rPr lang="en" sz="1400">
                <a:solidFill>
                  <a:schemeClr val="dk1"/>
                </a:solidFill>
              </a:rPr>
              <a:t>Gameplay-Driven</a:t>
            </a:r>
          </a:p>
          <a:p>
            <a:pPr indent="0" lvl="0" marL="457200" rtl="0">
              <a:spcBef>
                <a:spcPts val="0"/>
              </a:spcBef>
              <a:spcAft>
                <a:spcPts val="0"/>
              </a:spcAft>
              <a:buNone/>
            </a:pPr>
            <a:r>
              <a:rPr lang="en" sz="1400">
                <a:solidFill>
                  <a:schemeClr val="dk1"/>
                </a:solidFill>
              </a:rPr>
              <a:t>+Narrative exposition can be implicitly told through the gameplay (e.g., environment, characters, enemies, etc.).</a:t>
            </a:r>
          </a:p>
          <a:p>
            <a:pPr indent="0" lvl="0" marL="457200" rtl="0">
              <a:spcBef>
                <a:spcPts val="0"/>
              </a:spcBef>
              <a:spcAft>
                <a:spcPts val="0"/>
              </a:spcAft>
              <a:buNone/>
            </a:pPr>
            <a:r>
              <a:rPr lang="en" sz="1400">
                <a:solidFill>
                  <a:schemeClr val="dk1"/>
                </a:solidFill>
              </a:rPr>
              <a:t>+Mechanics are more important to the game’s genre, warranting majority of our focus.</a:t>
            </a:r>
          </a:p>
          <a:p>
            <a:pPr indent="0" lvl="0" marL="457200" rtl="0">
              <a:spcBef>
                <a:spcPts val="0"/>
              </a:spcBef>
              <a:spcAft>
                <a:spcPts val="0"/>
              </a:spcAft>
              <a:buNone/>
            </a:pPr>
            <a:r>
              <a:rPr lang="en" sz="1400">
                <a:solidFill>
                  <a:schemeClr val="dk1"/>
                </a:solidFill>
              </a:rPr>
              <a:t>-Gameplay can become repetitive and stale; without a story, there will be nothing “new” after a few hours of gameplay.</a:t>
            </a:r>
          </a:p>
          <a:p>
            <a:pPr lvl="0" rtl="0">
              <a:spcBef>
                <a:spcPts val="0"/>
              </a:spcBef>
              <a:spcAft>
                <a:spcPts val="0"/>
              </a:spcAft>
              <a:buNone/>
            </a:pPr>
            <a:r>
              <a:rPr lang="en" sz="1400">
                <a:solidFill>
                  <a:schemeClr val="dk1"/>
                </a:solidFill>
              </a:rPr>
              <a:t>	</a:t>
            </a:r>
          </a:p>
          <a:p>
            <a:pPr lvl="0" rtl="0">
              <a:spcBef>
                <a:spcPts val="0"/>
              </a:spcBef>
              <a:spcAft>
                <a:spcPts val="0"/>
              </a:spcAft>
              <a:buNone/>
            </a:pPr>
            <a:r>
              <a:rPr lang="en" sz="1400">
                <a:solidFill>
                  <a:schemeClr val="dk1"/>
                </a:solidFill>
              </a:rPr>
              <a:t>Story-Driven</a:t>
            </a:r>
          </a:p>
          <a:p>
            <a:pPr indent="457200" lvl="0" rtl="0">
              <a:spcBef>
                <a:spcPts val="0"/>
              </a:spcBef>
              <a:spcAft>
                <a:spcPts val="0"/>
              </a:spcAft>
              <a:buNone/>
            </a:pPr>
            <a:r>
              <a:rPr lang="en" sz="1400">
                <a:solidFill>
                  <a:schemeClr val="dk1"/>
                </a:solidFill>
              </a:rPr>
              <a:t>+A compelling story might interest more people. </a:t>
            </a:r>
          </a:p>
          <a:p>
            <a:pPr indent="457200" lvl="0" rtl="0">
              <a:spcBef>
                <a:spcPts val="0"/>
              </a:spcBef>
              <a:spcAft>
                <a:spcPts val="0"/>
              </a:spcAft>
              <a:buNone/>
            </a:pPr>
            <a:r>
              <a:rPr lang="en" sz="1400">
                <a:solidFill>
                  <a:schemeClr val="dk1"/>
                </a:solidFill>
              </a:rPr>
              <a:t>+Many examples are available for medieval fantasy stories.</a:t>
            </a:r>
          </a:p>
          <a:p>
            <a:pPr indent="457200" lvl="0" rtl="0">
              <a:spcBef>
                <a:spcPts val="0"/>
              </a:spcBef>
              <a:spcAft>
                <a:spcPts val="0"/>
              </a:spcAft>
              <a:buNone/>
            </a:pPr>
            <a:r>
              <a:rPr lang="en" sz="1400">
                <a:solidFill>
                  <a:schemeClr val="dk1"/>
                </a:solidFill>
              </a:rPr>
              <a:t>-A story can limit our options when designing the game.</a:t>
            </a:r>
          </a:p>
          <a:p>
            <a:pPr indent="0" lvl="0" marL="457200" rtl="0">
              <a:spcBef>
                <a:spcPts val="0"/>
              </a:spcBef>
              <a:spcAft>
                <a:spcPts val="0"/>
              </a:spcAft>
              <a:buNone/>
            </a:pPr>
            <a:r>
              <a:t/>
            </a:r>
            <a:endParaRPr sz="1300">
              <a:solidFill>
                <a:schemeClr val="dk1"/>
              </a:solidFill>
            </a:endParaRPr>
          </a:p>
          <a:p>
            <a:pPr lvl="0" rt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Design Decisions </a:t>
            </a:r>
            <a:r>
              <a:rPr lang="en" sz="1400"/>
              <a:t>(continued)</a:t>
            </a:r>
          </a:p>
        </p:txBody>
      </p:sp>
      <p:sp>
        <p:nvSpPr>
          <p:cNvPr id="164" name="Shape 164"/>
          <p:cNvSpPr txBox="1"/>
          <p:nvPr>
            <p:ph idx="1" type="body"/>
          </p:nvPr>
        </p:nvSpPr>
        <p:spPr>
          <a:xfrm>
            <a:off x="311700" y="10527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400">
                <a:solidFill>
                  <a:schemeClr val="dk1"/>
                </a:solidFill>
              </a:rPr>
              <a:t>iii) Turn-based system instead of free-roam system</a:t>
            </a:r>
          </a:p>
          <a:p>
            <a:pPr lvl="0" rtl="0">
              <a:spcBef>
                <a:spcPts val="0"/>
              </a:spcBef>
              <a:spcAft>
                <a:spcPts val="0"/>
              </a:spcAft>
              <a:buNone/>
            </a:pPr>
            <a:r>
              <a:t/>
            </a:r>
            <a:endParaRPr sz="1400">
              <a:solidFill>
                <a:schemeClr val="dk1"/>
              </a:solidFill>
            </a:endParaRPr>
          </a:p>
          <a:p>
            <a:pPr lvl="0" rtl="0">
              <a:spcBef>
                <a:spcPts val="0"/>
              </a:spcBef>
              <a:spcAft>
                <a:spcPts val="0"/>
              </a:spcAft>
              <a:buNone/>
            </a:pPr>
            <a:r>
              <a:rPr lang="en" sz="1400">
                <a:solidFill>
                  <a:schemeClr val="dk1"/>
                </a:solidFill>
              </a:rPr>
              <a:t>Turn-Based</a:t>
            </a:r>
          </a:p>
          <a:p>
            <a:pPr lvl="0" rtl="0">
              <a:spcBef>
                <a:spcPts val="0"/>
              </a:spcBef>
              <a:spcAft>
                <a:spcPts val="0"/>
              </a:spcAft>
              <a:buNone/>
            </a:pPr>
            <a:r>
              <a:rPr lang="en" sz="1400">
                <a:solidFill>
                  <a:schemeClr val="dk1"/>
                </a:solidFill>
              </a:rPr>
              <a:t>	+Easier to synchronize multiplayer.</a:t>
            </a:r>
          </a:p>
          <a:p>
            <a:pPr indent="0" lvl="0" marL="457200" rtl="0">
              <a:spcBef>
                <a:spcPts val="0"/>
              </a:spcBef>
              <a:spcAft>
                <a:spcPts val="0"/>
              </a:spcAft>
              <a:buNone/>
            </a:pPr>
            <a:r>
              <a:rPr lang="en" sz="1400">
                <a:solidFill>
                  <a:schemeClr val="dk1"/>
                </a:solidFill>
              </a:rPr>
              <a:t>+Inherently adds a strategic element to the game.</a:t>
            </a:r>
          </a:p>
          <a:p>
            <a:pPr indent="0" lvl="0" marL="457200" rtl="0">
              <a:spcBef>
                <a:spcPts val="0"/>
              </a:spcBef>
              <a:spcAft>
                <a:spcPts val="0"/>
              </a:spcAft>
              <a:buNone/>
            </a:pPr>
            <a:r>
              <a:rPr lang="en" sz="1400">
                <a:solidFill>
                  <a:schemeClr val="dk1"/>
                </a:solidFill>
              </a:rPr>
              <a:t>+Active movement in the game can be synthesized with motion in the gameworld.</a:t>
            </a:r>
          </a:p>
          <a:p>
            <a:pPr indent="0" lvl="0" marL="457200" rtl="0">
              <a:spcBef>
                <a:spcPts val="0"/>
              </a:spcBef>
              <a:spcAft>
                <a:spcPts val="0"/>
              </a:spcAft>
              <a:buNone/>
            </a:pPr>
            <a:r>
              <a:rPr lang="en" sz="1400">
                <a:solidFill>
                  <a:schemeClr val="dk1"/>
                </a:solidFill>
              </a:rPr>
              <a:t>-Players may get bored if a teammate is taking too long with their turn.</a:t>
            </a:r>
          </a:p>
          <a:p>
            <a:pPr lvl="0" rtl="0">
              <a:spcBef>
                <a:spcPts val="0"/>
              </a:spcBef>
              <a:spcAft>
                <a:spcPts val="0"/>
              </a:spcAft>
              <a:buNone/>
            </a:pPr>
            <a:r>
              <a:t/>
            </a:r>
            <a:endParaRPr sz="1400">
              <a:solidFill>
                <a:schemeClr val="dk1"/>
              </a:solidFill>
            </a:endParaRPr>
          </a:p>
          <a:p>
            <a:pPr lvl="0" rtl="0">
              <a:spcBef>
                <a:spcPts val="0"/>
              </a:spcBef>
              <a:spcAft>
                <a:spcPts val="0"/>
              </a:spcAft>
              <a:buNone/>
            </a:pPr>
            <a:r>
              <a:rPr lang="en" sz="1400">
                <a:solidFill>
                  <a:schemeClr val="dk1"/>
                </a:solidFill>
              </a:rPr>
              <a:t>Free Roam</a:t>
            </a:r>
          </a:p>
          <a:p>
            <a:pPr indent="0" lvl="0" marL="457200" rtl="0">
              <a:spcBef>
                <a:spcPts val="0"/>
              </a:spcBef>
              <a:spcAft>
                <a:spcPts val="0"/>
              </a:spcAft>
              <a:buNone/>
            </a:pPr>
            <a:r>
              <a:rPr lang="en" sz="1400">
                <a:solidFill>
                  <a:schemeClr val="dk1"/>
                </a:solidFill>
              </a:rPr>
              <a:t>+The combat and movement system would be more exciting, if done properly.</a:t>
            </a:r>
          </a:p>
          <a:p>
            <a:pPr indent="0" lvl="0" marL="457200" rtl="0">
              <a:spcBef>
                <a:spcPts val="0"/>
              </a:spcBef>
              <a:spcAft>
                <a:spcPts val="0"/>
              </a:spcAft>
              <a:buNone/>
            </a:pPr>
            <a:r>
              <a:rPr lang="en" sz="1400">
                <a:solidFill>
                  <a:schemeClr val="dk1"/>
                </a:solidFill>
              </a:rPr>
              <a:t>-Planning, resource, and programming intensive for the movement system and other various animations. </a:t>
            </a:r>
          </a:p>
          <a:p>
            <a:pPr indent="0" lvl="0" marL="457200" rtl="0">
              <a:spcBef>
                <a:spcPts val="0"/>
              </a:spcBef>
              <a:spcAft>
                <a:spcPts val="0"/>
              </a:spcAft>
              <a:buNone/>
            </a:pPr>
            <a:r>
              <a:rPr lang="en" sz="1400">
                <a:solidFill>
                  <a:schemeClr val="dk1"/>
                </a:solidFill>
              </a:rPr>
              <a:t>-Without restricted movements, players can encounter bugs more frequently. </a:t>
            </a:r>
          </a:p>
          <a:p>
            <a:pPr indent="0" lvl="0" marL="457200" rtl="0">
              <a:spcBef>
                <a:spcPts val="0"/>
              </a:spcBef>
              <a:spcAft>
                <a:spcPts val="0"/>
              </a:spcAft>
              <a:buNone/>
            </a:pPr>
            <a:r>
              <a:rPr lang="en" sz="1400">
                <a:solidFill>
                  <a:schemeClr val="dk1"/>
                </a:solidFill>
              </a:rPr>
              <a:t>-Balancing will be harder to accomplish if the combat is not limited in some way.</a:t>
            </a:r>
          </a:p>
          <a:p>
            <a:pPr indent="0" lvl="0" marL="457200" rtl="0">
              <a:spcBef>
                <a:spcPts val="0"/>
              </a:spcBef>
              <a:spcAft>
                <a:spcPts val="0"/>
              </a:spcAft>
              <a:buNone/>
            </a:pPr>
            <a:r>
              <a:t/>
            </a:r>
            <a:endParaRPr sz="1400">
              <a:solidFill>
                <a:schemeClr val="dk1"/>
              </a:solidFill>
            </a:endParaRPr>
          </a:p>
          <a:p>
            <a:pPr lvl="0" rtl="0">
              <a:spcBef>
                <a:spcPts val="0"/>
              </a:spcBef>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Approach</a:t>
            </a:r>
          </a:p>
          <a:p>
            <a:pPr lvl="0">
              <a:spcBef>
                <a:spcPts val="0"/>
              </a:spcBef>
              <a:buNone/>
            </a:pPr>
            <a:r>
              <a:rPr lang="en"/>
              <a:t>	</a:t>
            </a:r>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500"/>
              <a:t>Problem</a:t>
            </a:r>
          </a:p>
          <a:p>
            <a:pPr lvl="0">
              <a:spcBef>
                <a:spcPts val="0"/>
              </a:spcBef>
              <a:spcAft>
                <a:spcPts val="0"/>
              </a:spcAft>
              <a:buNone/>
            </a:pPr>
            <a:r>
              <a:rPr lang="en" sz="1500">
                <a:solidFill>
                  <a:schemeClr val="accent4"/>
                </a:solidFill>
                <a:latin typeface="Arial"/>
                <a:ea typeface="Arial"/>
                <a:cs typeface="Arial"/>
                <a:sym typeface="Arial"/>
              </a:rPr>
              <a:t>Popular MMOs have a mechanic that allows players to form groups and raid dungeons filled with powerful monsters and rare items. However, in these popular games, players need to play for hours and hours, obtaining better items and higher levels, before they can experience this mechanic.</a:t>
            </a:r>
            <a:r>
              <a:rPr lang="en" sz="1500">
                <a:solidFill>
                  <a:schemeClr val="accent4"/>
                </a:solidFill>
                <a:latin typeface="Arial"/>
                <a:ea typeface="Arial"/>
                <a:cs typeface="Arial"/>
                <a:sym typeface="Arial"/>
              </a:rPr>
              <a:t> </a:t>
            </a:r>
          </a:p>
          <a:p>
            <a:pPr lvl="0" rtl="0">
              <a:spcBef>
                <a:spcPts val="0"/>
              </a:spcBef>
              <a:spcAft>
                <a:spcPts val="0"/>
              </a:spcAft>
              <a:buNone/>
            </a:pPr>
            <a:r>
              <a:t/>
            </a:r>
            <a:endParaRPr sz="1500"/>
          </a:p>
          <a:p>
            <a:pPr lvl="0" rtl="0">
              <a:spcBef>
                <a:spcPts val="0"/>
              </a:spcBef>
              <a:spcAft>
                <a:spcPts val="0"/>
              </a:spcAft>
              <a:buNone/>
            </a:pPr>
            <a:r>
              <a:t/>
            </a:r>
            <a:endParaRPr sz="1500"/>
          </a:p>
          <a:p>
            <a:pPr lvl="0">
              <a:spcBef>
                <a:spcPts val="0"/>
              </a:spcBef>
              <a:spcAft>
                <a:spcPts val="0"/>
              </a:spcAft>
              <a:buNone/>
            </a:pPr>
            <a:r>
              <a:rPr b="1" lang="en" sz="1500"/>
              <a:t>Solution</a:t>
            </a:r>
          </a:p>
          <a:p>
            <a:pPr lvl="0">
              <a:spcBef>
                <a:spcPts val="0"/>
              </a:spcBef>
              <a:spcAft>
                <a:spcPts val="0"/>
              </a:spcAft>
              <a:buNone/>
            </a:pPr>
            <a:r>
              <a:rPr lang="en" sz="1500">
                <a:solidFill>
                  <a:schemeClr val="accent4"/>
                </a:solidFill>
                <a:latin typeface="Arial"/>
                <a:ea typeface="Arial"/>
                <a:cs typeface="Arial"/>
                <a:sym typeface="Arial"/>
              </a:rPr>
              <a:t>In our game, players will be able to fight through dungeons with a group of friends from the very beginning.</a:t>
            </a:r>
          </a:p>
          <a:p>
            <a:pPr lvl="0">
              <a:spcBef>
                <a:spcPts val="0"/>
              </a:spcBef>
              <a:spcAft>
                <a:spcPts val="0"/>
              </a:spcAft>
              <a:buNone/>
            </a:pPr>
            <a:r>
              <a:t/>
            </a:r>
            <a:endParaRPr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Introduction</a:t>
            </a:r>
          </a:p>
        </p:txBody>
      </p:sp>
      <p:pic>
        <p:nvPicPr>
          <p:cNvPr id="72" name="Shape 72"/>
          <p:cNvPicPr preferRelativeResize="0"/>
          <p:nvPr/>
        </p:nvPicPr>
        <p:blipFill>
          <a:blip r:embed="rId3">
            <a:alphaModFix/>
          </a:blip>
          <a:stretch>
            <a:fillRect/>
          </a:stretch>
        </p:blipFill>
        <p:spPr>
          <a:xfrm>
            <a:off x="288000" y="2321150"/>
            <a:ext cx="3810607" cy="2434025"/>
          </a:xfrm>
          <a:prstGeom prst="rect">
            <a:avLst/>
          </a:prstGeom>
          <a:noFill/>
          <a:ln>
            <a:noFill/>
          </a:ln>
        </p:spPr>
      </p:pic>
      <p:sp>
        <p:nvSpPr>
          <p:cNvPr id="73" name="Shape 73"/>
          <p:cNvSpPr txBox="1"/>
          <p:nvPr/>
        </p:nvSpPr>
        <p:spPr>
          <a:xfrm>
            <a:off x="311700" y="4672275"/>
            <a:ext cx="3763200" cy="429600"/>
          </a:xfrm>
          <a:prstGeom prst="rect">
            <a:avLst/>
          </a:prstGeom>
          <a:noFill/>
          <a:ln>
            <a:noFill/>
          </a:ln>
        </p:spPr>
        <p:txBody>
          <a:bodyPr anchorCtr="0" anchor="t" bIns="91425" lIns="91425" rIns="91425" tIns="91425">
            <a:noAutofit/>
          </a:bodyPr>
          <a:lstStyle/>
          <a:p>
            <a:pPr lvl="0">
              <a:spcBef>
                <a:spcPts val="0"/>
              </a:spcBef>
              <a:buNone/>
            </a:pPr>
            <a:r>
              <a:rPr i="1" lang="en" sz="1000"/>
              <a:t>World of Warcraft</a:t>
            </a:r>
            <a:r>
              <a:rPr lang="en" sz="1000"/>
              <a:t> (2004) Blizzard Entertainment</a:t>
            </a:r>
          </a:p>
        </p:txBody>
      </p:sp>
      <p:sp>
        <p:nvSpPr>
          <p:cNvPr id="74" name="Shape 74"/>
          <p:cNvSpPr txBox="1"/>
          <p:nvPr/>
        </p:nvSpPr>
        <p:spPr>
          <a:xfrm>
            <a:off x="4659625" y="4713900"/>
            <a:ext cx="3763200" cy="429600"/>
          </a:xfrm>
          <a:prstGeom prst="rect">
            <a:avLst/>
          </a:prstGeom>
          <a:noFill/>
          <a:ln>
            <a:noFill/>
          </a:ln>
        </p:spPr>
        <p:txBody>
          <a:bodyPr anchorCtr="0" anchor="t" bIns="91425" lIns="91425" rIns="91425" tIns="91425">
            <a:noAutofit/>
          </a:bodyPr>
          <a:lstStyle/>
          <a:p>
            <a:pPr lvl="0" rtl="0">
              <a:spcBef>
                <a:spcPts val="0"/>
              </a:spcBef>
              <a:buNone/>
            </a:pPr>
            <a:r>
              <a:rPr i="1" lang="en" sz="1000"/>
              <a:t>Rift</a:t>
            </a:r>
            <a:r>
              <a:rPr lang="en" sz="1000"/>
              <a:t> (2011) Trion Worlds</a:t>
            </a:r>
          </a:p>
        </p:txBody>
      </p:sp>
      <p:pic>
        <p:nvPicPr>
          <p:cNvPr id="75" name="Shape 75"/>
          <p:cNvPicPr preferRelativeResize="0"/>
          <p:nvPr/>
        </p:nvPicPr>
        <p:blipFill>
          <a:blip r:embed="rId4">
            <a:alphaModFix/>
          </a:blip>
          <a:stretch>
            <a:fillRect/>
          </a:stretch>
        </p:blipFill>
        <p:spPr>
          <a:xfrm>
            <a:off x="4659632" y="2366775"/>
            <a:ext cx="4172668" cy="2347126"/>
          </a:xfrm>
          <a:prstGeom prst="rect">
            <a:avLst/>
          </a:prstGeom>
          <a:noFill/>
          <a:ln>
            <a:noFill/>
          </a:ln>
        </p:spPr>
      </p:pic>
      <p:sp>
        <p:nvSpPr>
          <p:cNvPr id="76" name="Shape 76"/>
          <p:cNvSpPr txBox="1"/>
          <p:nvPr/>
        </p:nvSpPr>
        <p:spPr>
          <a:xfrm>
            <a:off x="428525" y="1017725"/>
            <a:ext cx="8182500" cy="1170000"/>
          </a:xfrm>
          <a:prstGeom prst="rect">
            <a:avLst/>
          </a:prstGeom>
          <a:noFill/>
          <a:ln>
            <a:noFill/>
          </a:ln>
        </p:spPr>
        <p:txBody>
          <a:bodyPr anchorCtr="0" anchor="t" bIns="91425" lIns="91425" rIns="91425" tIns="91425">
            <a:noAutofit/>
          </a:bodyPr>
          <a:lstStyle/>
          <a:p>
            <a:pPr indent="-323850" lvl="0" marL="457200" rtl="0">
              <a:lnSpc>
                <a:spcPct val="115000"/>
              </a:lnSpc>
              <a:spcBef>
                <a:spcPts val="0"/>
              </a:spcBef>
              <a:spcAft>
                <a:spcPts val="1600"/>
              </a:spcAft>
              <a:buClr>
                <a:schemeClr val="accent3"/>
              </a:buClr>
              <a:buSzPct val="100000"/>
              <a:buFont typeface="Average"/>
              <a:buChar char="-"/>
            </a:pPr>
            <a:r>
              <a:rPr lang="en" sz="1500">
                <a:solidFill>
                  <a:schemeClr val="accent3"/>
                </a:solidFill>
                <a:latin typeface="Average"/>
                <a:ea typeface="Average"/>
                <a:cs typeface="Average"/>
                <a:sym typeface="Average"/>
              </a:rPr>
              <a:t>Video game that will allow 3 to 5 players to fight AI controlled monsters in a dungeon-like setting.</a:t>
            </a:r>
          </a:p>
          <a:p>
            <a:pPr indent="-323850" lvl="0" marL="457200" rtl="0">
              <a:lnSpc>
                <a:spcPct val="115000"/>
              </a:lnSpc>
              <a:spcBef>
                <a:spcPts val="0"/>
              </a:spcBef>
              <a:spcAft>
                <a:spcPts val="1600"/>
              </a:spcAft>
              <a:buClr>
                <a:schemeClr val="accent3"/>
              </a:buClr>
              <a:buSzPct val="100000"/>
              <a:buFont typeface="Average"/>
              <a:buChar char="-"/>
            </a:pPr>
            <a:r>
              <a:rPr lang="en" sz="1500">
                <a:solidFill>
                  <a:schemeClr val="accent3"/>
                </a:solidFill>
                <a:latin typeface="Average"/>
                <a:ea typeface="Average"/>
                <a:cs typeface="Average"/>
                <a:sym typeface="Average"/>
              </a:rPr>
              <a:t>The game will focus on gameplay over story, providing RPG mechanics to allow the players to imagine their own story.</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idx="1" type="body"/>
          </p:nvPr>
        </p:nvSpPr>
        <p:spPr>
          <a:xfrm>
            <a:off x="311700" y="467600"/>
            <a:ext cx="8520600" cy="4101300"/>
          </a:xfrm>
          <a:prstGeom prst="rect">
            <a:avLst/>
          </a:prstGeom>
        </p:spPr>
        <p:txBody>
          <a:bodyPr anchorCtr="0" anchor="t" bIns="91425" lIns="91425" rIns="91425" tIns="91425">
            <a:noAutofit/>
          </a:bodyPr>
          <a:lstStyle/>
          <a:p>
            <a:pPr lvl="0" rtl="0">
              <a:spcBef>
                <a:spcPts val="0"/>
              </a:spcBef>
              <a:buNone/>
            </a:pPr>
            <a:r>
              <a:rPr b="1" lang="en">
                <a:solidFill>
                  <a:schemeClr val="accent4"/>
                </a:solidFill>
              </a:rPr>
              <a:t>Focus</a:t>
            </a:r>
          </a:p>
          <a:p>
            <a:pPr indent="-323850" lvl="0" marL="457200" rtl="0">
              <a:spcBef>
                <a:spcPts val="0"/>
              </a:spcBef>
              <a:buSzPct val="100000"/>
              <a:buChar char="-"/>
            </a:pPr>
            <a:r>
              <a:rPr lang="en" sz="1500"/>
              <a:t>Gameplay-driven over storyline</a:t>
            </a:r>
          </a:p>
          <a:p>
            <a:pPr indent="-323850" lvl="0" marL="457200" rtl="0">
              <a:spcBef>
                <a:spcPts val="0"/>
              </a:spcBef>
              <a:buSzPct val="100000"/>
              <a:buChar char="-"/>
            </a:pPr>
            <a:r>
              <a:rPr lang="en" sz="1500"/>
              <a:t>Multiplayer over singleplayer</a:t>
            </a:r>
          </a:p>
          <a:p>
            <a:pPr lvl="0" rtl="0">
              <a:spcBef>
                <a:spcPts val="0"/>
              </a:spcBef>
              <a:buNone/>
            </a:pPr>
            <a:r>
              <a:rPr b="1" lang="en">
                <a:solidFill>
                  <a:schemeClr val="accent4"/>
                </a:solidFill>
              </a:rPr>
              <a:t>Platform</a:t>
            </a:r>
          </a:p>
          <a:p>
            <a:pPr indent="-323850" lvl="0" marL="457200" rtl="0">
              <a:spcBef>
                <a:spcPts val="0"/>
              </a:spcBef>
              <a:buSzPct val="100000"/>
              <a:buChar char="-"/>
            </a:pPr>
            <a:r>
              <a:rPr lang="en" sz="1500"/>
              <a:t>Desktop, Windows OS (7 and newer)</a:t>
            </a:r>
          </a:p>
          <a:p>
            <a:pPr lvl="0" rtl="0">
              <a:spcBef>
                <a:spcPts val="0"/>
              </a:spcBef>
              <a:buNone/>
            </a:pPr>
            <a:r>
              <a:rPr b="1" lang="en">
                <a:solidFill>
                  <a:schemeClr val="accent4"/>
                </a:solidFill>
              </a:rPr>
              <a:t>Genre</a:t>
            </a:r>
          </a:p>
          <a:p>
            <a:pPr indent="-323850" lvl="0" marL="457200" rtl="0">
              <a:spcBef>
                <a:spcPts val="0"/>
              </a:spcBef>
              <a:buSzPct val="100000"/>
              <a:buChar char="-"/>
            </a:pPr>
            <a:r>
              <a:rPr lang="en" sz="1500"/>
              <a:t>Top-Down, Turn-Based, Roguelike, RPG, Dungeon Crawler, Multiplayer, Strategy</a:t>
            </a:r>
          </a:p>
          <a:p>
            <a:pPr lvl="0" rtl="0">
              <a:spcBef>
                <a:spcPts val="0"/>
              </a:spcBef>
              <a:buNone/>
            </a:pPr>
            <a:r>
              <a:rPr b="1" lang="en">
                <a:solidFill>
                  <a:schemeClr val="accent4"/>
                </a:solidFill>
              </a:rPr>
              <a:t>Target Audience</a:t>
            </a:r>
          </a:p>
          <a:p>
            <a:pPr indent="-323850" lvl="0" marL="457200" rtl="0">
              <a:spcBef>
                <a:spcPts val="0"/>
              </a:spcBef>
              <a:buSzPct val="100000"/>
              <a:buChar char="-"/>
            </a:pPr>
            <a:r>
              <a:rPr lang="en" sz="1500"/>
              <a:t>Those who enjoy both RPG's and MMO’s raid mechanics</a:t>
            </a:r>
          </a:p>
        </p:txBody>
      </p:sp>
      <p:pic>
        <p:nvPicPr>
          <p:cNvPr id="82" name="Shape 82"/>
          <p:cNvPicPr preferRelativeResize="0"/>
          <p:nvPr/>
        </p:nvPicPr>
        <p:blipFill>
          <a:blip r:embed="rId3">
            <a:alphaModFix/>
          </a:blip>
          <a:stretch>
            <a:fillRect/>
          </a:stretch>
        </p:blipFill>
        <p:spPr>
          <a:xfrm>
            <a:off x="4836237" y="334000"/>
            <a:ext cx="4037924" cy="2271324"/>
          </a:xfrm>
          <a:prstGeom prst="rect">
            <a:avLst/>
          </a:prstGeom>
          <a:noFill/>
          <a:ln>
            <a:noFill/>
          </a:ln>
        </p:spPr>
      </p:pic>
      <p:sp>
        <p:nvSpPr>
          <p:cNvPr id="83" name="Shape 83"/>
          <p:cNvSpPr txBox="1"/>
          <p:nvPr/>
        </p:nvSpPr>
        <p:spPr>
          <a:xfrm>
            <a:off x="5101750" y="2605325"/>
            <a:ext cx="3690600" cy="292200"/>
          </a:xfrm>
          <a:prstGeom prst="rect">
            <a:avLst/>
          </a:prstGeom>
          <a:noFill/>
          <a:ln>
            <a:noFill/>
          </a:ln>
        </p:spPr>
        <p:txBody>
          <a:bodyPr anchorCtr="0" anchor="t" bIns="91425" lIns="91425" rIns="91425" tIns="91425">
            <a:noAutofit/>
          </a:bodyPr>
          <a:lstStyle/>
          <a:p>
            <a:pPr lvl="0">
              <a:spcBef>
                <a:spcPts val="0"/>
              </a:spcBef>
              <a:buNone/>
            </a:pPr>
            <a:r>
              <a:rPr i="1" lang="en" sz="1000"/>
              <a:t>Eador: Masters of the Broken World</a:t>
            </a:r>
            <a:r>
              <a:rPr lang="en" sz="1000"/>
              <a:t>. (2013). Snowbird Games.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Resources</a:t>
            </a:r>
          </a:p>
        </p:txBody>
      </p:sp>
      <p:sp>
        <p:nvSpPr>
          <p:cNvPr id="89" name="Shape 89"/>
          <p:cNvSpPr txBox="1"/>
          <p:nvPr>
            <p:ph idx="1" type="body"/>
          </p:nvPr>
        </p:nvSpPr>
        <p:spPr>
          <a:xfrm>
            <a:off x="311700" y="1160825"/>
            <a:ext cx="8520600" cy="3673800"/>
          </a:xfrm>
          <a:prstGeom prst="rect">
            <a:avLst/>
          </a:prstGeom>
        </p:spPr>
        <p:txBody>
          <a:bodyPr anchorCtr="0" anchor="t" bIns="91425" lIns="91425" rIns="91425" tIns="91425">
            <a:noAutofit/>
          </a:bodyPr>
          <a:lstStyle/>
          <a:p>
            <a:pPr lvl="0">
              <a:spcBef>
                <a:spcPts val="0"/>
              </a:spcBef>
              <a:spcAft>
                <a:spcPts val="0"/>
              </a:spcAft>
              <a:buNone/>
            </a:pPr>
            <a:r>
              <a:rPr lang="en">
                <a:solidFill>
                  <a:schemeClr val="accent4"/>
                </a:solidFill>
              </a:rPr>
              <a:t>Unreal Engine 4</a:t>
            </a:r>
          </a:p>
          <a:p>
            <a:pPr indent="-228600" lvl="0" marL="457200">
              <a:spcBef>
                <a:spcPts val="0"/>
              </a:spcBef>
              <a:spcAft>
                <a:spcPts val="0"/>
              </a:spcAft>
              <a:buClr>
                <a:schemeClr val="accent4"/>
              </a:buClr>
              <a:buChar char="-"/>
            </a:pPr>
            <a:r>
              <a:rPr lang="en">
                <a:solidFill>
                  <a:schemeClr val="accent4"/>
                </a:solidFill>
              </a:rPr>
              <a:t>C++</a:t>
            </a:r>
          </a:p>
          <a:p>
            <a:pPr indent="-228600" lvl="0" marL="457200" rtl="0">
              <a:spcBef>
                <a:spcPts val="0"/>
              </a:spcBef>
              <a:buClr>
                <a:schemeClr val="accent4"/>
              </a:buClr>
              <a:buChar char="-"/>
            </a:pPr>
            <a:r>
              <a:rPr lang="en">
                <a:solidFill>
                  <a:schemeClr val="accent4"/>
                </a:solidFill>
              </a:rPr>
              <a:t>Blueprints</a:t>
            </a:r>
          </a:p>
          <a:p>
            <a:pPr indent="-228600" lvl="0" marL="457200" rtl="0">
              <a:spcBef>
                <a:spcPts val="0"/>
              </a:spcBef>
              <a:buClr>
                <a:schemeClr val="accent4"/>
              </a:buClr>
              <a:buChar char="-"/>
            </a:pPr>
            <a:r>
              <a:rPr lang="en">
                <a:solidFill>
                  <a:schemeClr val="accent4"/>
                </a:solidFill>
              </a:rPr>
              <a:t>Slate UI Framework</a:t>
            </a:r>
          </a:p>
          <a:p>
            <a:pPr indent="-228600" lvl="0" marL="457200">
              <a:spcBef>
                <a:spcPts val="0"/>
              </a:spcBef>
              <a:buClr>
                <a:schemeClr val="accent4"/>
              </a:buClr>
              <a:buChar char="-"/>
            </a:pPr>
            <a:r>
              <a:rPr lang="en">
                <a:solidFill>
                  <a:schemeClr val="accent4"/>
                </a:solidFill>
              </a:rPr>
              <a:t>Built-in multiplayer capabilities</a:t>
            </a:r>
          </a:p>
          <a:p>
            <a:pPr lvl="0" rtl="0">
              <a:spcBef>
                <a:spcPts val="0"/>
              </a:spcBef>
              <a:spcAft>
                <a:spcPts val="0"/>
              </a:spcAft>
              <a:buNone/>
            </a:pPr>
            <a:r>
              <a:rPr lang="en">
                <a:solidFill>
                  <a:schemeClr val="accent4"/>
                </a:solidFill>
              </a:rPr>
              <a:t>Blender </a:t>
            </a:r>
          </a:p>
          <a:p>
            <a:pPr indent="-228600" lvl="0" marL="457200" rtl="0">
              <a:spcBef>
                <a:spcPts val="0"/>
              </a:spcBef>
              <a:spcAft>
                <a:spcPts val="0"/>
              </a:spcAft>
              <a:buClr>
                <a:schemeClr val="accent4"/>
              </a:buClr>
              <a:buChar char="-"/>
            </a:pPr>
            <a:r>
              <a:rPr lang="en">
                <a:solidFill>
                  <a:schemeClr val="accent4"/>
                </a:solidFill>
              </a:rPr>
              <a:t>Custom textures and design</a:t>
            </a:r>
          </a:p>
          <a:p>
            <a:pPr lvl="0" rtl="0">
              <a:spcBef>
                <a:spcPts val="0"/>
              </a:spcBef>
              <a:spcAft>
                <a:spcPts val="0"/>
              </a:spcAft>
              <a:buNone/>
            </a:pPr>
            <a:r>
              <a:t/>
            </a:r>
            <a:endParaRPr>
              <a:solidFill>
                <a:schemeClr val="accent4"/>
              </a:solidFill>
            </a:endParaRPr>
          </a:p>
          <a:p>
            <a:pPr lvl="0">
              <a:spcBef>
                <a:spcPts val="0"/>
              </a:spcBef>
              <a:spcAft>
                <a:spcPts val="0"/>
              </a:spcAft>
              <a:buNone/>
            </a:pPr>
            <a:r>
              <a:rPr lang="en">
                <a:solidFill>
                  <a:schemeClr val="accent4"/>
                </a:solidFill>
              </a:rPr>
              <a:t>FL Studios 11 </a:t>
            </a:r>
          </a:p>
          <a:p>
            <a:pPr indent="-228600" lvl="0" marL="457200">
              <a:spcBef>
                <a:spcPts val="0"/>
              </a:spcBef>
              <a:spcAft>
                <a:spcPts val="0"/>
              </a:spcAft>
              <a:buClr>
                <a:schemeClr val="accent4"/>
              </a:buClr>
              <a:buChar char="-"/>
            </a:pPr>
            <a:r>
              <a:rPr lang="en">
                <a:solidFill>
                  <a:schemeClr val="accent4"/>
                </a:solidFill>
              </a:rPr>
              <a:t>Background music</a:t>
            </a:r>
          </a:p>
          <a:p>
            <a:pPr lvl="0">
              <a:spcBef>
                <a:spcPts val="0"/>
              </a:spcBef>
              <a:buNone/>
            </a:pPr>
            <a:r>
              <a:t/>
            </a:r>
            <a:endParaRPr/>
          </a:p>
        </p:txBody>
      </p:sp>
      <p:pic>
        <p:nvPicPr>
          <p:cNvPr id="90" name="Shape 90"/>
          <p:cNvPicPr preferRelativeResize="0"/>
          <p:nvPr/>
        </p:nvPicPr>
        <p:blipFill>
          <a:blip r:embed="rId3">
            <a:alphaModFix/>
          </a:blip>
          <a:stretch>
            <a:fillRect/>
          </a:stretch>
        </p:blipFill>
        <p:spPr>
          <a:xfrm>
            <a:off x="4122749" y="684700"/>
            <a:ext cx="4667798" cy="2625625"/>
          </a:xfrm>
          <a:prstGeom prst="rect">
            <a:avLst/>
          </a:prstGeom>
          <a:noFill/>
          <a:ln>
            <a:noFill/>
          </a:ln>
        </p:spPr>
      </p:pic>
      <p:sp>
        <p:nvSpPr>
          <p:cNvPr id="91" name="Shape 91"/>
          <p:cNvSpPr txBox="1"/>
          <p:nvPr/>
        </p:nvSpPr>
        <p:spPr>
          <a:xfrm>
            <a:off x="5185250" y="3511150"/>
            <a:ext cx="2605200" cy="375600"/>
          </a:xfrm>
          <a:prstGeom prst="rect">
            <a:avLst/>
          </a:prstGeom>
          <a:noFill/>
          <a:ln>
            <a:noFill/>
          </a:ln>
        </p:spPr>
        <p:txBody>
          <a:bodyPr anchorCtr="0" anchor="t" bIns="91425" lIns="91425" rIns="91425" tIns="91425">
            <a:noAutofit/>
          </a:bodyPr>
          <a:lstStyle/>
          <a:p>
            <a:pPr lvl="0">
              <a:spcBef>
                <a:spcPts val="0"/>
              </a:spcBef>
              <a:buNone/>
            </a:pPr>
            <a:r>
              <a:rPr i="1" lang="en" sz="1000"/>
              <a:t>Turn-Based Strategy. </a:t>
            </a:r>
            <a:r>
              <a:rPr lang="en" sz="1000"/>
              <a:t>(2016). Epic Games.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Requirement Specification</a:t>
            </a:r>
          </a:p>
        </p:txBody>
      </p:sp>
      <p:sp>
        <p:nvSpPr>
          <p:cNvPr id="97" name="Shape 97"/>
          <p:cNvSpPr txBox="1"/>
          <p:nvPr>
            <p:ph idx="1" type="body"/>
          </p:nvPr>
        </p:nvSpPr>
        <p:spPr>
          <a:xfrm>
            <a:off x="331600" y="947850"/>
            <a:ext cx="8520600" cy="434700"/>
          </a:xfrm>
          <a:prstGeom prst="rect">
            <a:avLst/>
          </a:prstGeom>
          <a:solidFill>
            <a:schemeClr val="lt1"/>
          </a:solidFill>
        </p:spPr>
        <p:txBody>
          <a:bodyPr anchorCtr="0" anchor="t" bIns="91425" lIns="91425" rIns="91425" tIns="91425">
            <a:noAutofit/>
          </a:bodyPr>
          <a:lstStyle/>
          <a:p>
            <a:pPr lvl="0">
              <a:spcBef>
                <a:spcPts val="0"/>
              </a:spcBef>
              <a:buNone/>
            </a:pPr>
            <a:r>
              <a:t/>
            </a:r>
            <a:endParaRPr>
              <a:solidFill>
                <a:srgbClr val="222222"/>
              </a:solidFill>
            </a:endParaRPr>
          </a:p>
          <a:p>
            <a:pPr lvl="0" marR="0" rtl="0" algn="l">
              <a:lnSpc>
                <a:spcPct val="115000"/>
              </a:lnSpc>
              <a:spcBef>
                <a:spcPts val="0"/>
              </a:spcBef>
              <a:spcAft>
                <a:spcPts val="0"/>
              </a:spcAft>
              <a:buNone/>
            </a:pPr>
            <a:r>
              <a:t/>
            </a:r>
            <a:endParaRPr sz="1200">
              <a:solidFill>
                <a:schemeClr val="lt1"/>
              </a:solidFill>
              <a:highlight>
                <a:srgbClr val="FFFFFF"/>
              </a:highlight>
              <a:latin typeface="Arial"/>
              <a:ea typeface="Arial"/>
              <a:cs typeface="Arial"/>
              <a:sym typeface="Arial"/>
            </a:endParaRPr>
          </a:p>
          <a:p>
            <a:pPr lvl="0" marR="0" rtl="0" algn="l">
              <a:lnSpc>
                <a:spcPct val="115000"/>
              </a:lnSpc>
              <a:spcBef>
                <a:spcPts val="0"/>
              </a:spcBef>
              <a:spcAft>
                <a:spcPts val="0"/>
              </a:spcAft>
              <a:buNone/>
            </a:pPr>
            <a:r>
              <a:t/>
            </a:r>
            <a:endParaRPr sz="1200">
              <a:solidFill>
                <a:srgbClr val="222222"/>
              </a:solidFill>
              <a:highlight>
                <a:srgbClr val="FFFFFF"/>
              </a:highlight>
              <a:latin typeface="Arial"/>
              <a:ea typeface="Arial"/>
              <a:cs typeface="Arial"/>
              <a:sym typeface="Arial"/>
            </a:endParaRPr>
          </a:p>
          <a:p>
            <a:pPr lvl="0" rtl="0">
              <a:spcBef>
                <a:spcPts val="0"/>
              </a:spcBef>
              <a:buNone/>
            </a:pPr>
            <a:r>
              <a:t/>
            </a:r>
            <a:endParaRPr/>
          </a:p>
        </p:txBody>
      </p:sp>
      <p:sp>
        <p:nvSpPr>
          <p:cNvPr id="98" name="Shape 98"/>
          <p:cNvSpPr txBox="1"/>
          <p:nvPr/>
        </p:nvSpPr>
        <p:spPr>
          <a:xfrm>
            <a:off x="393075" y="1291150"/>
            <a:ext cx="8318100" cy="3174900"/>
          </a:xfrm>
          <a:prstGeom prst="rect">
            <a:avLst/>
          </a:prstGeom>
          <a:solidFill>
            <a:schemeClr val="lt1"/>
          </a:solidFill>
          <a:ln>
            <a:noFill/>
          </a:ln>
        </p:spPr>
        <p:txBody>
          <a:bodyPr anchorCtr="0" anchor="t" bIns="91425" lIns="91425" rIns="91425" tIns="91425">
            <a:noAutofit/>
          </a:bodyPr>
          <a:lstStyle/>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(Platform) Desktop computer running Windows 7 or newer.</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(Process) Use Unreal Engine’s C++ API and Blueprint</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(Process) Development in Unreal Editor and Microsoft Visual C++</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(Functional) Include multiplayer functionality</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(Functional) Be represented in a graphical manner.</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(Functional) Player interaction with the game world and other players.</a:t>
            </a:r>
          </a:p>
          <a:p>
            <a:pPr lvl="0" rtl="0">
              <a:lnSpc>
                <a:spcPct val="150000"/>
              </a:lnSpc>
              <a:spcBef>
                <a:spcPts val="0"/>
              </a:spcBef>
              <a:spcAft>
                <a:spcPts val="1000"/>
              </a:spcAft>
              <a:buNone/>
            </a:pPr>
            <a:r>
              <a:t/>
            </a:r>
            <a:endParaRPr sz="1500">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Requirement Specification </a:t>
            </a:r>
            <a:r>
              <a:rPr lang="en" sz="1400"/>
              <a:t>(continued)</a:t>
            </a:r>
          </a:p>
        </p:txBody>
      </p:sp>
      <p:sp>
        <p:nvSpPr>
          <p:cNvPr id="104" name="Shape 104"/>
          <p:cNvSpPr txBox="1"/>
          <p:nvPr>
            <p:ph idx="1" type="body"/>
          </p:nvPr>
        </p:nvSpPr>
        <p:spPr>
          <a:xfrm>
            <a:off x="428775" y="1236125"/>
            <a:ext cx="8520600" cy="3416400"/>
          </a:xfrm>
          <a:prstGeom prst="rect">
            <a:avLst/>
          </a:prstGeom>
        </p:spPr>
        <p:txBody>
          <a:bodyPr anchorCtr="0" anchor="t" bIns="91425" lIns="91425" rIns="91425" tIns="91425">
            <a:noAutofit/>
          </a:bodyPr>
          <a:lstStyle/>
          <a:p>
            <a:pPr lvl="0" rtl="0">
              <a:lnSpc>
                <a:spcPct val="150000"/>
              </a:lnSpc>
              <a:spcBef>
                <a:spcPts val="0"/>
              </a:spcBef>
              <a:spcAft>
                <a:spcPts val="1000"/>
              </a:spcAft>
              <a:buNone/>
            </a:pPr>
            <a:r>
              <a:rPr lang="en" sz="1500">
                <a:latin typeface="Arial"/>
                <a:ea typeface="Arial"/>
                <a:cs typeface="Arial"/>
                <a:sym typeface="Arial"/>
              </a:rPr>
              <a:t>7. 	(Functional) Save the state of the game.</a:t>
            </a:r>
          </a:p>
          <a:p>
            <a:pPr lvl="0" rtl="0">
              <a:lnSpc>
                <a:spcPct val="150000"/>
              </a:lnSpc>
              <a:spcBef>
                <a:spcPts val="0"/>
              </a:spcBef>
              <a:spcAft>
                <a:spcPts val="1000"/>
              </a:spcAft>
              <a:buNone/>
            </a:pPr>
            <a:r>
              <a:rPr lang="en" sz="1500">
                <a:latin typeface="Arial"/>
                <a:ea typeface="Arial"/>
                <a:cs typeface="Arial"/>
                <a:sym typeface="Arial"/>
              </a:rPr>
              <a:t>8. 	(Functional) Allow users to load a saved game.</a:t>
            </a:r>
          </a:p>
          <a:p>
            <a:pPr lvl="0" rtl="0">
              <a:lnSpc>
                <a:spcPct val="150000"/>
              </a:lnSpc>
              <a:spcBef>
                <a:spcPts val="0"/>
              </a:spcBef>
              <a:spcAft>
                <a:spcPts val="1000"/>
              </a:spcAft>
              <a:buNone/>
            </a:pPr>
            <a:r>
              <a:rPr lang="en" sz="1500">
                <a:latin typeface="Arial"/>
                <a:ea typeface="Arial"/>
                <a:cs typeface="Arial"/>
                <a:sym typeface="Arial"/>
              </a:rPr>
              <a:t>9.	(Functional) Inventory system with an item database.</a:t>
            </a:r>
          </a:p>
          <a:p>
            <a:pPr lvl="0" rtl="0">
              <a:lnSpc>
                <a:spcPct val="150000"/>
              </a:lnSpc>
              <a:spcBef>
                <a:spcPts val="0"/>
              </a:spcBef>
              <a:spcAft>
                <a:spcPts val="1000"/>
              </a:spcAft>
              <a:buNone/>
            </a:pPr>
            <a:r>
              <a:rPr lang="en" sz="1500">
                <a:latin typeface="Arial"/>
                <a:ea typeface="Arial"/>
                <a:cs typeface="Arial"/>
                <a:sym typeface="Arial"/>
              </a:rPr>
              <a:t>10. 	Functional) Character options depending on their class.</a:t>
            </a:r>
          </a:p>
          <a:p>
            <a:pPr lvl="0" rtl="0">
              <a:lnSpc>
                <a:spcPct val="150000"/>
              </a:lnSpc>
              <a:spcBef>
                <a:spcPts val="0"/>
              </a:spcBef>
              <a:spcAft>
                <a:spcPts val="1000"/>
              </a:spcAft>
              <a:buNone/>
            </a:pPr>
            <a:r>
              <a:rPr lang="en" sz="1500">
                <a:latin typeface="Arial"/>
                <a:ea typeface="Arial"/>
                <a:cs typeface="Arial"/>
                <a:sym typeface="Arial"/>
              </a:rPr>
              <a:t>11. 	(Functional) A turn-based movement and combat system.</a:t>
            </a:r>
          </a:p>
          <a:p>
            <a:pPr lvl="0" rtl="0">
              <a:lnSpc>
                <a:spcPct val="150000"/>
              </a:lnSpc>
              <a:spcBef>
                <a:spcPts val="0"/>
              </a:spcBef>
              <a:spcAft>
                <a:spcPts val="1000"/>
              </a:spcAft>
              <a:buNone/>
            </a:pPr>
            <a:r>
              <a:rPr lang="en" sz="1500">
                <a:latin typeface="Arial"/>
                <a:ea typeface="Arial"/>
                <a:cs typeface="Arial"/>
                <a:sym typeface="Arial"/>
              </a:rPr>
              <a:t>12. 	(Functional) Attribute and skills system.</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System Model</a:t>
            </a:r>
          </a:p>
        </p:txBody>
      </p:sp>
      <p:pic>
        <p:nvPicPr>
          <p:cNvPr descr="System Model CSC490.png" id="110" name="Shape 110"/>
          <p:cNvPicPr preferRelativeResize="0"/>
          <p:nvPr/>
        </p:nvPicPr>
        <p:blipFill>
          <a:blip r:embed="rId3">
            <a:alphaModFix/>
          </a:blip>
          <a:stretch>
            <a:fillRect/>
          </a:stretch>
        </p:blipFill>
        <p:spPr>
          <a:xfrm>
            <a:off x="175625" y="266025"/>
            <a:ext cx="8656674" cy="44957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Subsystems</a:t>
            </a:r>
          </a:p>
          <a:p>
            <a:pPr lvl="0">
              <a:spcBef>
                <a:spcPts val="0"/>
              </a:spcBef>
              <a:buNone/>
            </a:pPr>
            <a:r>
              <a:t/>
            </a:r>
            <a:endParaRPr/>
          </a:p>
        </p:txBody>
      </p:sp>
      <p:sp>
        <p:nvSpPr>
          <p:cNvPr id="116" name="Shape 11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500"/>
              <a:t>Game World</a:t>
            </a:r>
            <a:r>
              <a:rPr lang="en" sz="1500"/>
              <a:t> </a:t>
            </a:r>
          </a:p>
          <a:p>
            <a:pPr lvl="0" rtl="0">
              <a:spcBef>
                <a:spcPts val="0"/>
              </a:spcBef>
              <a:spcAft>
                <a:spcPts val="0"/>
              </a:spcAft>
              <a:buNone/>
            </a:pPr>
            <a:r>
              <a:rPr lang="en" sz="1500"/>
              <a:t>Description: Chess like movement in a closed medieval dungeon setting. </a:t>
            </a:r>
          </a:p>
          <a:p>
            <a:pPr lvl="0" rtl="0">
              <a:spcBef>
                <a:spcPts val="0"/>
              </a:spcBef>
              <a:spcAft>
                <a:spcPts val="0"/>
              </a:spcAft>
              <a:buNone/>
            </a:pPr>
            <a:r>
              <a:t/>
            </a:r>
            <a:endParaRPr sz="1500"/>
          </a:p>
          <a:p>
            <a:pPr lvl="0" rtl="0">
              <a:spcBef>
                <a:spcPts val="0"/>
              </a:spcBef>
              <a:spcAft>
                <a:spcPts val="0"/>
              </a:spcAft>
              <a:buNone/>
            </a:pPr>
            <a:r>
              <a:rPr b="1" lang="en" sz="1500"/>
              <a:t>Game Level </a:t>
            </a:r>
          </a:p>
          <a:p>
            <a:pPr lvl="0" rtl="0">
              <a:spcBef>
                <a:spcPts val="0"/>
              </a:spcBef>
              <a:spcAft>
                <a:spcPts val="0"/>
              </a:spcAft>
              <a:buNone/>
            </a:pPr>
            <a:r>
              <a:rPr lang="en" sz="1500"/>
              <a:t>Description: Each level will have subsections in which the environment will change. (dungeon to entrance of castle to interior of castle etc)</a:t>
            </a:r>
          </a:p>
          <a:p>
            <a:pPr lvl="0" rtl="0">
              <a:spcBef>
                <a:spcPts val="0"/>
              </a:spcBef>
              <a:spcAft>
                <a:spcPts val="0"/>
              </a:spcAft>
              <a:buNone/>
            </a:pPr>
            <a:r>
              <a:rPr b="1" lang="en" sz="1500"/>
              <a:t>User Interface </a:t>
            </a:r>
            <a:r>
              <a:rPr lang="en" sz="1500"/>
              <a:t>- Matthew</a:t>
            </a:r>
          </a:p>
          <a:p>
            <a:pPr lvl="0" rtl="0">
              <a:spcBef>
                <a:spcPts val="0"/>
              </a:spcBef>
              <a:spcAft>
                <a:spcPts val="0"/>
              </a:spcAft>
              <a:buNone/>
            </a:pPr>
            <a:r>
              <a:rPr lang="en" sz="1500"/>
              <a:t>Description: The graphical interface that will allow the user to interact with the game.</a:t>
            </a:r>
          </a:p>
          <a:p>
            <a:pPr lvl="0" rtl="0">
              <a:spcBef>
                <a:spcPts val="0"/>
              </a:spcBef>
              <a:spcAft>
                <a:spcPts val="0"/>
              </a:spcAft>
              <a:buNone/>
            </a:pPr>
            <a:r>
              <a:t/>
            </a:r>
            <a:endParaRPr sz="1500"/>
          </a:p>
          <a:p>
            <a:pPr lvl="0" rtl="0">
              <a:spcBef>
                <a:spcPts val="0"/>
              </a:spcBef>
              <a:spcAft>
                <a:spcPts val="0"/>
              </a:spcAft>
              <a:buNone/>
            </a:pPr>
            <a:r>
              <a:rPr b="1" lang="en" sz="1500"/>
              <a:t>Game Mode </a:t>
            </a:r>
            <a:r>
              <a:rPr lang="en" sz="1500"/>
              <a:t>- Matthew</a:t>
            </a:r>
          </a:p>
          <a:p>
            <a:pPr lvl="0" rtl="0">
              <a:spcBef>
                <a:spcPts val="0"/>
              </a:spcBef>
              <a:spcAft>
                <a:spcPts val="0"/>
              </a:spcAft>
              <a:buNone/>
            </a:pPr>
            <a:r>
              <a:rPr lang="en" sz="1500"/>
              <a:t>Description: The central hub of the system. It defines the rules for the game and how the other components will interact with one another.</a:t>
            </a:r>
          </a:p>
          <a:p>
            <a:pPr lvl="0">
              <a:spcBef>
                <a:spcPts val="0"/>
              </a:spcBef>
              <a:spcAft>
                <a:spcPts val="0"/>
              </a:spcAft>
              <a:buNone/>
            </a:pPr>
            <a:r>
              <a:t/>
            </a:r>
            <a:endParaRPr b="1" sz="1500"/>
          </a:p>
          <a:p>
            <a:pPr lvl="0">
              <a:spcBef>
                <a:spcPts val="0"/>
              </a:spcBef>
              <a:spcAft>
                <a:spcPts val="0"/>
              </a:spcAft>
              <a:buNone/>
            </a:pPr>
            <a:r>
              <a:t/>
            </a:r>
            <a:endParaRPr b="1" sz="15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